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5" r:id="rId3"/>
    <p:sldId id="377" r:id="rId4"/>
    <p:sldId id="374" r:id="rId5"/>
    <p:sldId id="268" r:id="rId6"/>
    <p:sldId id="384" r:id="rId7"/>
    <p:sldId id="391" r:id="rId8"/>
    <p:sldId id="385" r:id="rId9"/>
    <p:sldId id="383" r:id="rId10"/>
    <p:sldId id="386" r:id="rId11"/>
    <p:sldId id="271" r:id="rId12"/>
    <p:sldId id="378" r:id="rId13"/>
    <p:sldId id="379" r:id="rId14"/>
    <p:sldId id="381" r:id="rId15"/>
    <p:sldId id="382" r:id="rId16"/>
    <p:sldId id="387" r:id="rId17"/>
    <p:sldId id="388" r:id="rId18"/>
    <p:sldId id="389" r:id="rId19"/>
    <p:sldId id="390"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AB1D8-4E5A-4095-9F47-1C04DCB77923}" v="85" dt="2023-03-21T07:07:28.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9" d="100"/>
          <a:sy n="119" d="100"/>
        </p:scale>
        <p:origin x="2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AEB8A2-4505-014C-3ACE-38CF38D5452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DB8F062-420E-C180-946A-E1D1BD30D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1AFF820-3626-5966-2231-4C3D04F03673}"/>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564E0338-185F-ADDB-A64C-C707EDF674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1DF033-FBE6-9CAA-09B6-4C6DAB459E25}"/>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354776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C27BF6-46D1-9931-8B21-261F8B55506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529747D-FF8B-67E2-DAB7-4350B0FE231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045F32-BFEB-1932-2EB9-E26DDFDA2657}"/>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061C42D2-3F34-A3C0-A4F9-11120E243E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470E77-2C32-9685-CFA7-6E6F55BB9479}"/>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394313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D809503-A761-39A8-0122-A7FE722CA14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B4820B7-047C-D45D-1550-5261B854CC0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AB0A94-E377-7A1F-2EEF-0A3B3D6ACDEC}"/>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DAC329EE-5034-D631-39D1-EC3E06A015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549B914-01E9-85FC-1E8A-9E24B7268D4F}"/>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162518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E906B7-1087-6430-09C3-96615014FAF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0A87BE1-62BE-4E72-2B6C-E9F0259ECEF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243551-A4D0-7D3E-1E72-A0D53C709F63}"/>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AA6E5039-1F8C-977E-6296-8078EECB6DD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F15A15-2EC6-A05F-224A-725894ADEEF7}"/>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197552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3C46E-9A86-F6AC-1C85-2FE1D64518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9539A14-026E-B949-B03B-900E21EC01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D67A956-FD82-CED4-009F-B2F5A0F91C89}"/>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F1A47152-ED53-2131-78EE-0E87AE5AA0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9E39E0-579C-96C2-CC58-E9ACDE3ACA6A}"/>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226903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A00533-65B5-C1A1-7AFC-664F80A614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226DB2A-3317-DB54-2F02-61430C81965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E6552FC-59F1-2851-6DC1-0620EA03192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9E283BC-9EED-E779-6C9C-F703155339A1}"/>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8CF0A2C2-4377-1592-2434-40FD472AF3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3CC2783-4490-25EF-1846-3E75459C22B9}"/>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388116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14F54-68B6-D838-9A23-2BBDEE6F8C0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D75CBC6-1D47-7A3B-83EE-536CBA2248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8036548-BA3A-880A-637F-8D588945B30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361E873-7F9C-B047-EFFC-FFE033317E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577B086-D62A-2AA8-B7A7-A28D0B7BE7A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FE770DB-3303-23FB-6BAB-E7A5EA173B7A}"/>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8" name="Espace réservé du pied de page 7">
            <a:extLst>
              <a:ext uri="{FF2B5EF4-FFF2-40B4-BE49-F238E27FC236}">
                <a16:creationId xmlns:a16="http://schemas.microsoft.com/office/drawing/2014/main" id="{A62BFAA3-9FF0-561C-A2C2-37414375854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62FBE07-3015-EACC-3973-E5E516F61C6E}"/>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367824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0E12D0-91B2-76E4-6F95-3C04049F31C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8E170CF-B0ED-F5B5-1C57-1CC1C6EC13AE}"/>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4" name="Espace réservé du pied de page 3">
            <a:extLst>
              <a:ext uri="{FF2B5EF4-FFF2-40B4-BE49-F238E27FC236}">
                <a16:creationId xmlns:a16="http://schemas.microsoft.com/office/drawing/2014/main" id="{765E0A32-22A7-4529-81CE-EE495DB3D69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29F3D57-C074-582A-B0B0-57B9A7D76B91}"/>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195366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233C586-5A1B-AB59-4C5A-68F703D1CC18}"/>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3" name="Espace réservé du pied de page 2">
            <a:extLst>
              <a:ext uri="{FF2B5EF4-FFF2-40B4-BE49-F238E27FC236}">
                <a16:creationId xmlns:a16="http://schemas.microsoft.com/office/drawing/2014/main" id="{2ABCE945-AA94-F22A-AD98-5E751881F69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8966C7D-D53B-8E00-5D85-DA14B34EA7FB}"/>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138049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F8F118-5D50-DC65-4F1D-98C8825BD4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9071E71-3692-FE94-734C-9D040CDA4E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148FEA4-E3BD-0B32-5E37-46851BF50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0CAF95-67EF-2F52-8DE6-C0BB3F6E20CA}"/>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B876F954-ADF9-67A0-A720-1D9C039BDCB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EB8D7CB-D862-4884-C251-1A259BDDD577}"/>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309768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503671-5BF9-F4F1-A835-5DE0F2F9931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9A20790-7507-B9FE-85B6-0C24C67B37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4E8841B-137A-F71F-5752-846148F65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36B1A45-0311-497F-514F-7F541D53174C}"/>
              </a:ext>
            </a:extLst>
          </p:cNvPr>
          <p:cNvSpPr>
            <a:spLocks noGrp="1"/>
          </p:cNvSpPr>
          <p:nvPr>
            <p:ph type="dt" sz="half" idx="10"/>
          </p:nvPr>
        </p:nvSpPr>
        <p:spPr/>
        <p:txBody>
          <a:bodyPr/>
          <a:lstStyle/>
          <a:p>
            <a:fld id="{ED40162E-BE24-4CB6-A52D-B8AD8F8CB777}" type="datetimeFigureOut">
              <a:rPr lang="fr-FR" smtClean="0"/>
              <a:t>22/03/2023</a:t>
            </a:fld>
            <a:endParaRPr lang="fr-FR"/>
          </a:p>
        </p:txBody>
      </p:sp>
      <p:sp>
        <p:nvSpPr>
          <p:cNvPr id="6" name="Espace réservé du pied de page 5">
            <a:extLst>
              <a:ext uri="{FF2B5EF4-FFF2-40B4-BE49-F238E27FC236}">
                <a16:creationId xmlns:a16="http://schemas.microsoft.com/office/drawing/2014/main" id="{B902D97E-42F4-6E4D-E1EA-334AEC9F0B6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0D6BC6-AC53-BC80-D805-192341B63656}"/>
              </a:ext>
            </a:extLst>
          </p:cNvPr>
          <p:cNvSpPr>
            <a:spLocks noGrp="1"/>
          </p:cNvSpPr>
          <p:nvPr>
            <p:ph type="sldNum" sz="quarter" idx="12"/>
          </p:nvPr>
        </p:nvSpPr>
        <p:spPr/>
        <p:txBody>
          <a:bodyPr/>
          <a:lstStyle/>
          <a:p>
            <a:fld id="{A000F429-8313-432C-BF50-CAF432C753E8}" type="slidenum">
              <a:rPr lang="fr-FR" smtClean="0"/>
              <a:t>‹N°›</a:t>
            </a:fld>
            <a:endParaRPr lang="fr-FR"/>
          </a:p>
        </p:txBody>
      </p:sp>
    </p:spTree>
    <p:extLst>
      <p:ext uri="{BB962C8B-B14F-4D97-AF65-F5344CB8AC3E}">
        <p14:creationId xmlns:p14="http://schemas.microsoft.com/office/powerpoint/2010/main" val="151052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lum/>
          </a:blip>
          <a:srcRect/>
          <a:stretch>
            <a:fillRect t="-8000" b="-8000"/>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6478AF0-7BC9-7A74-4356-93D86398DD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DD63878-7C0C-C003-3528-14180A01A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874EBE9-CB35-3F34-330D-9F6BCA017E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0162E-BE24-4CB6-A52D-B8AD8F8CB777}" type="datetimeFigureOut">
              <a:rPr lang="fr-FR" smtClean="0"/>
              <a:t>22/03/2023</a:t>
            </a:fld>
            <a:endParaRPr lang="fr-FR"/>
          </a:p>
        </p:txBody>
      </p:sp>
      <p:sp>
        <p:nvSpPr>
          <p:cNvPr id="5" name="Espace réservé du pied de page 4">
            <a:extLst>
              <a:ext uri="{FF2B5EF4-FFF2-40B4-BE49-F238E27FC236}">
                <a16:creationId xmlns:a16="http://schemas.microsoft.com/office/drawing/2014/main" id="{F7C09B91-C2BE-921D-662F-92519AFEE3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57E98C-C050-1F73-0B68-BAC4F84DA5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F429-8313-432C-BF50-CAF432C753E8}" type="slidenum">
              <a:rPr lang="fr-FR" smtClean="0"/>
              <a:t>‹N°›</a:t>
            </a:fld>
            <a:endParaRPr lang="fr-FR"/>
          </a:p>
        </p:txBody>
      </p:sp>
    </p:spTree>
    <p:extLst>
      <p:ext uri="{BB962C8B-B14F-4D97-AF65-F5344CB8AC3E}">
        <p14:creationId xmlns:p14="http://schemas.microsoft.com/office/powerpoint/2010/main" val="395512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file:///C:/Users/Le%20Morzadec/Desktop/202-10-25Infogaphie-Version-definitiv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68D383-D9A6-9ADD-D85C-4FDA35A2E205}"/>
              </a:ext>
            </a:extLst>
          </p:cNvPr>
          <p:cNvSpPr>
            <a:spLocks noGrp="1"/>
          </p:cNvSpPr>
          <p:nvPr>
            <p:ph type="ctrTitle"/>
          </p:nvPr>
        </p:nvSpPr>
        <p:spPr/>
        <p:txBody>
          <a:bodyPr/>
          <a:lstStyle/>
          <a:p>
            <a:r>
              <a:rPr lang="fr-FR" dirty="0"/>
              <a:t>Les délégations du CE</a:t>
            </a:r>
          </a:p>
        </p:txBody>
      </p:sp>
      <p:sp>
        <p:nvSpPr>
          <p:cNvPr id="3" name="Sous-titre 2">
            <a:extLst>
              <a:ext uri="{FF2B5EF4-FFF2-40B4-BE49-F238E27FC236}">
                <a16:creationId xmlns:a16="http://schemas.microsoft.com/office/drawing/2014/main" id="{3963A4B0-902F-CBB7-00F8-39D591081A7F}"/>
              </a:ext>
            </a:extLst>
          </p:cNvPr>
          <p:cNvSpPr>
            <a:spLocks noGrp="1"/>
          </p:cNvSpPr>
          <p:nvPr>
            <p:ph type="subTitle" idx="1"/>
          </p:nvPr>
        </p:nvSpPr>
        <p:spPr/>
        <p:txBody>
          <a:bodyPr/>
          <a:lstStyle/>
          <a:p>
            <a:r>
              <a:rPr lang="fr-FR" dirty="0"/>
              <a:t>DRA – DD </a:t>
            </a:r>
          </a:p>
          <a:p>
            <a:r>
              <a:rPr lang="fr-FR" dirty="0"/>
              <a:t>Mercredi 22 mars 2023</a:t>
            </a:r>
          </a:p>
        </p:txBody>
      </p:sp>
    </p:spTree>
    <p:extLst>
      <p:ext uri="{BB962C8B-B14F-4D97-AF65-F5344CB8AC3E}">
        <p14:creationId xmlns:p14="http://schemas.microsoft.com/office/powerpoint/2010/main" val="2982465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36D1A6-FC15-23F6-2F26-8E612D8B51C2}"/>
              </a:ext>
            </a:extLst>
          </p:cNvPr>
          <p:cNvSpPr>
            <a:spLocks noGrp="1"/>
          </p:cNvSpPr>
          <p:nvPr>
            <p:ph type="title"/>
          </p:nvPr>
        </p:nvSpPr>
        <p:spPr/>
        <p:txBody>
          <a:bodyPr/>
          <a:lstStyle/>
          <a:p>
            <a:r>
              <a:rPr lang="fr-FR" dirty="0"/>
              <a:t>Le Chef d’établissement</a:t>
            </a:r>
          </a:p>
        </p:txBody>
      </p:sp>
      <p:sp>
        <p:nvSpPr>
          <p:cNvPr id="3" name="Espace réservé du contenu 2">
            <a:extLst>
              <a:ext uri="{FF2B5EF4-FFF2-40B4-BE49-F238E27FC236}">
                <a16:creationId xmlns:a16="http://schemas.microsoft.com/office/drawing/2014/main" id="{AA39E5E2-73DB-75E9-AC94-DEA2BABE93B1}"/>
              </a:ext>
            </a:extLst>
          </p:cNvPr>
          <p:cNvSpPr>
            <a:spLocks noGrp="1"/>
          </p:cNvSpPr>
          <p:nvPr>
            <p:ph idx="1"/>
          </p:nvPr>
        </p:nvSpPr>
        <p:spPr/>
        <p:txBody>
          <a:bodyPr>
            <a:normAutofit fontScale="92500" lnSpcReduction="20000"/>
          </a:bodyPr>
          <a:lstStyle/>
          <a:p>
            <a:pPr algn="just"/>
            <a:r>
              <a:rPr lang="fr-FR" dirty="0"/>
              <a:t>Procède en accord avec le président de l'organisme de gestion, aux licenciements ;</a:t>
            </a:r>
          </a:p>
          <a:p>
            <a:pPr marL="0" indent="0" algn="just">
              <a:buNone/>
            </a:pPr>
            <a:r>
              <a:rPr lang="fr-FR" dirty="0"/>
              <a:t>• Veille à l’application du Code du travail et des accords collectifs ;</a:t>
            </a:r>
          </a:p>
          <a:p>
            <a:pPr marL="0" indent="0" algn="just">
              <a:buNone/>
            </a:pPr>
            <a:r>
              <a:rPr lang="fr-FR" dirty="0"/>
              <a:t>• Gère les relations avec les représentants des personnels, préside les instances représentatives du personnel par délégation spéciale du président de l’organisme de gestion, engage et mène les négociations obligatoires.</a:t>
            </a:r>
          </a:p>
          <a:p>
            <a:pPr algn="just"/>
            <a:r>
              <a:rPr lang="fr-FR" dirty="0"/>
              <a:t>Assure la gestion quotidienne des ressources humaines</a:t>
            </a:r>
          </a:p>
          <a:p>
            <a:pPr algn="just"/>
            <a:r>
              <a:rPr lang="fr-FR" dirty="0"/>
              <a:t>Exerce le rôle de responsable hiérarchique à l'égard des salariés</a:t>
            </a:r>
          </a:p>
          <a:p>
            <a:pPr algn="just"/>
            <a:r>
              <a:rPr lang="fr-FR" dirty="0"/>
              <a:t>Organise les entretiens professionnels </a:t>
            </a:r>
          </a:p>
          <a:p>
            <a:pPr algn="just"/>
            <a:r>
              <a:rPr lang="fr-FR" dirty="0"/>
              <a:t>Elabore une politique de formation et un budget de formation, au regard des besoins identifiés</a:t>
            </a:r>
          </a:p>
          <a:p>
            <a:pPr algn="just"/>
            <a:r>
              <a:rPr lang="fr-FR" dirty="0"/>
              <a:t>Gère les relations avec l'institution de prévoyance et la mutuelle</a:t>
            </a:r>
          </a:p>
        </p:txBody>
      </p:sp>
    </p:spTree>
    <p:extLst>
      <p:ext uri="{BB962C8B-B14F-4D97-AF65-F5344CB8AC3E}">
        <p14:creationId xmlns:p14="http://schemas.microsoft.com/office/powerpoint/2010/main" val="271662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080908-E311-498A-A94D-033A6F01A779}"/>
              </a:ext>
            </a:extLst>
          </p:cNvPr>
          <p:cNvSpPr>
            <a:spLocks noGrp="1"/>
          </p:cNvSpPr>
          <p:nvPr>
            <p:ph type="title"/>
          </p:nvPr>
        </p:nvSpPr>
        <p:spPr/>
        <p:txBody>
          <a:bodyPr/>
          <a:lstStyle/>
          <a:p>
            <a:r>
              <a:rPr lang="fr-FR" dirty="0"/>
              <a:t>Quand le CE délègue</a:t>
            </a:r>
          </a:p>
        </p:txBody>
      </p:sp>
      <p:sp>
        <p:nvSpPr>
          <p:cNvPr id="3" name="Espace réservé du contenu 2">
            <a:extLst>
              <a:ext uri="{FF2B5EF4-FFF2-40B4-BE49-F238E27FC236}">
                <a16:creationId xmlns:a16="http://schemas.microsoft.com/office/drawing/2014/main" id="{AB3BABE8-690B-44B5-88C1-619D31EB205A}"/>
              </a:ext>
            </a:extLst>
          </p:cNvPr>
          <p:cNvSpPr>
            <a:spLocks noGrp="1"/>
          </p:cNvSpPr>
          <p:nvPr>
            <p:ph idx="1"/>
          </p:nvPr>
        </p:nvSpPr>
        <p:spPr/>
        <p:txBody>
          <a:bodyPr>
            <a:normAutofit/>
          </a:bodyPr>
          <a:lstStyle/>
          <a:p>
            <a:pPr marL="0" indent="0" algn="just">
              <a:buNone/>
            </a:pPr>
            <a:r>
              <a:rPr lang="fr-FR" dirty="0"/>
              <a:t>Dans les établissements de taille importante ou groupes scolaires, il est fréquent de voir certaines fonctions d’encadrement  déléguées à des cadres intermédiaires ou chefs de service.</a:t>
            </a:r>
          </a:p>
          <a:p>
            <a:pPr lvl="1" algn="just"/>
            <a:r>
              <a:rPr lang="fr-FR" dirty="0"/>
              <a:t>Attention à ne pas multiplier ces délégations</a:t>
            </a:r>
          </a:p>
          <a:p>
            <a:pPr lvl="1" algn="just"/>
            <a:r>
              <a:rPr lang="fr-FR" dirty="0"/>
              <a:t>Elles doivent être présentées en CA d’OGEC</a:t>
            </a:r>
          </a:p>
          <a:p>
            <a:pPr lvl="1" algn="just"/>
            <a:r>
              <a:rPr lang="fr-FR" dirty="0"/>
              <a:t>Compte tenu des enjeux humains, juridiques, financiers et organisationnels, il est indispensable de formaliser le contenu de des délégations afin de cadrer l’action, fixer l’étendue et les limites des responsabilités de chacun.</a:t>
            </a:r>
          </a:p>
          <a:p>
            <a:pPr lvl="1" algn="just"/>
            <a:r>
              <a:rPr lang="fr-FR" dirty="0"/>
              <a:t>Chaque année, il est conseillé d’évaluer l’efficacité et la pertinence de ces délégations</a:t>
            </a:r>
          </a:p>
          <a:p>
            <a:pPr lvl="1" algn="just"/>
            <a:r>
              <a:rPr lang="fr-FR" dirty="0"/>
              <a:t>Intérêt d’établir un organigramme </a:t>
            </a:r>
          </a:p>
        </p:txBody>
      </p:sp>
    </p:spTree>
    <p:extLst>
      <p:ext uri="{BB962C8B-B14F-4D97-AF65-F5344CB8AC3E}">
        <p14:creationId xmlns:p14="http://schemas.microsoft.com/office/powerpoint/2010/main" val="347099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38CDC-55B7-ADED-EF4D-8639CFE531D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CC59A70-C50F-AA6F-D668-1279B71EBD8D}"/>
              </a:ext>
            </a:extLst>
          </p:cNvPr>
          <p:cNvSpPr>
            <a:spLocks noGrp="1"/>
          </p:cNvSpPr>
          <p:nvPr>
            <p:ph idx="1"/>
          </p:nvPr>
        </p:nvSpPr>
        <p:spPr/>
        <p:txBody>
          <a:bodyPr>
            <a:normAutofit lnSpcReduction="10000"/>
          </a:bodyPr>
          <a:lstStyle/>
          <a:p>
            <a:r>
              <a:rPr lang="fr-FR" dirty="0"/>
              <a:t>Préalable : s’assurer que le délégataire a les compétences, l’autorité, la proximité et les moyens nécessaires</a:t>
            </a:r>
          </a:p>
          <a:p>
            <a:r>
              <a:rPr lang="fr-FR" dirty="0"/>
              <a:t>Bien faire comprendre les objectifs</a:t>
            </a:r>
          </a:p>
          <a:p>
            <a:r>
              <a:rPr lang="fr-FR" dirty="0"/>
              <a:t>Formaliser </a:t>
            </a:r>
          </a:p>
          <a:p>
            <a:r>
              <a:rPr lang="fr-FR" dirty="0"/>
              <a:t>Les statuts et délégations associées ne suffisent pas : il est nécessaire de structurer les processus internes pour s’assurer de la qualité et de la sécurité des traitements des opérations, des décisions et des flux (mise en paiement des salaires…)</a:t>
            </a:r>
          </a:p>
          <a:p>
            <a:r>
              <a:rPr lang="fr-FR" dirty="0"/>
              <a:t>Chaque année, il est conseillé d’évaluer l’efficacité et la pertinence des délégations</a:t>
            </a:r>
          </a:p>
        </p:txBody>
      </p:sp>
    </p:spTree>
    <p:extLst>
      <p:ext uri="{BB962C8B-B14F-4D97-AF65-F5344CB8AC3E}">
        <p14:creationId xmlns:p14="http://schemas.microsoft.com/office/powerpoint/2010/main" val="124911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807CB-7072-7D77-FBB4-21B6D77ABD3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196CADC-6BEE-E58B-952B-1DFD77146168}"/>
              </a:ext>
            </a:extLst>
          </p:cNvPr>
          <p:cNvSpPr>
            <a:spLocks noGrp="1"/>
          </p:cNvSpPr>
          <p:nvPr>
            <p:ph idx="1"/>
          </p:nvPr>
        </p:nvSpPr>
        <p:spPr/>
        <p:txBody>
          <a:bodyPr/>
          <a:lstStyle/>
          <a:p>
            <a:r>
              <a:rPr lang="fr-FR" dirty="0"/>
              <a:t>Garder l’attention sur le résultat, pas sur le détail</a:t>
            </a:r>
          </a:p>
          <a:p>
            <a:r>
              <a:rPr lang="fr-FR" dirty="0"/>
              <a:t>Faire preuve de respect, de considération et de compréhension </a:t>
            </a:r>
          </a:p>
          <a:p>
            <a:r>
              <a:rPr lang="fr-FR" dirty="0"/>
              <a:t>Travailler dans la confiance réciproque</a:t>
            </a:r>
          </a:p>
          <a:p>
            <a:r>
              <a:rPr lang="fr-FR" dirty="0"/>
              <a:t>Accepter que le travail soit fait autrement, accepter l’autre dans sa différence</a:t>
            </a:r>
          </a:p>
          <a:p>
            <a:endParaRPr lang="fr-FR" dirty="0"/>
          </a:p>
        </p:txBody>
      </p:sp>
    </p:spTree>
    <p:extLst>
      <p:ext uri="{BB962C8B-B14F-4D97-AF65-F5344CB8AC3E}">
        <p14:creationId xmlns:p14="http://schemas.microsoft.com/office/powerpoint/2010/main" val="742271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BA971D-BEBB-84BA-AF54-8350182E6121}"/>
              </a:ext>
            </a:extLst>
          </p:cNvPr>
          <p:cNvSpPr>
            <a:spLocks noGrp="1"/>
          </p:cNvSpPr>
          <p:nvPr>
            <p:ph type="title"/>
          </p:nvPr>
        </p:nvSpPr>
        <p:spPr/>
        <p:txBody>
          <a:bodyPr/>
          <a:lstStyle/>
          <a:p>
            <a:r>
              <a:rPr lang="fr-FR" dirty="0"/>
              <a:t>La délégation en 7 étapes</a:t>
            </a:r>
          </a:p>
        </p:txBody>
      </p:sp>
      <p:sp>
        <p:nvSpPr>
          <p:cNvPr id="3" name="Espace réservé du contenu 2">
            <a:extLst>
              <a:ext uri="{FF2B5EF4-FFF2-40B4-BE49-F238E27FC236}">
                <a16:creationId xmlns:a16="http://schemas.microsoft.com/office/drawing/2014/main" id="{AD589CFE-6E82-A468-FA18-315284A06837}"/>
              </a:ext>
            </a:extLst>
          </p:cNvPr>
          <p:cNvSpPr>
            <a:spLocks noGrp="1"/>
          </p:cNvSpPr>
          <p:nvPr>
            <p:ph idx="1"/>
          </p:nvPr>
        </p:nvSpPr>
        <p:spPr/>
        <p:txBody>
          <a:bodyPr/>
          <a:lstStyle/>
          <a:p>
            <a:r>
              <a:rPr lang="fr-FR" dirty="0"/>
              <a:t>Définir le processus à déléguer</a:t>
            </a:r>
          </a:p>
          <a:p>
            <a:r>
              <a:rPr lang="fr-FR" dirty="0"/>
              <a:t>Définir les compétences nécessaires</a:t>
            </a:r>
          </a:p>
          <a:p>
            <a:r>
              <a:rPr lang="fr-FR" dirty="0"/>
              <a:t>Choisir le délégataire</a:t>
            </a:r>
          </a:p>
          <a:p>
            <a:r>
              <a:rPr lang="fr-FR" dirty="0"/>
              <a:t>Exposer ce qui est attendu</a:t>
            </a:r>
          </a:p>
          <a:p>
            <a:r>
              <a:rPr lang="fr-FR" dirty="0"/>
              <a:t>Donner au délégataire les moyens d’accomplir sa mission</a:t>
            </a:r>
          </a:p>
          <a:p>
            <a:r>
              <a:rPr lang="fr-FR" dirty="0"/>
              <a:t>Indiquer clairement les procédures de contrôle</a:t>
            </a:r>
          </a:p>
          <a:p>
            <a:r>
              <a:rPr lang="fr-FR" dirty="0"/>
              <a:t>Analyser les résultats</a:t>
            </a:r>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428725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94EDCB-A62F-3512-95F6-C6D17703ABFB}"/>
              </a:ext>
            </a:extLst>
          </p:cNvPr>
          <p:cNvSpPr>
            <a:spLocks noGrp="1"/>
          </p:cNvSpPr>
          <p:nvPr>
            <p:ph type="title"/>
          </p:nvPr>
        </p:nvSpPr>
        <p:spPr/>
        <p:txBody>
          <a:bodyPr/>
          <a:lstStyle/>
          <a:p>
            <a:r>
              <a:rPr lang="fr-FR" dirty="0"/>
              <a:t>Accepter que le travail soit fait autrement</a:t>
            </a:r>
          </a:p>
        </p:txBody>
      </p:sp>
      <p:sp>
        <p:nvSpPr>
          <p:cNvPr id="3" name="Espace réservé du contenu 2">
            <a:extLst>
              <a:ext uri="{FF2B5EF4-FFF2-40B4-BE49-F238E27FC236}">
                <a16:creationId xmlns:a16="http://schemas.microsoft.com/office/drawing/2014/main" id="{C865CE41-2BE0-0A99-ACBC-B4D3725EF73D}"/>
              </a:ext>
            </a:extLst>
          </p:cNvPr>
          <p:cNvSpPr>
            <a:spLocks noGrp="1"/>
          </p:cNvSpPr>
          <p:nvPr>
            <p:ph idx="1"/>
          </p:nvPr>
        </p:nvSpPr>
        <p:spPr/>
        <p:txBody>
          <a:bodyPr>
            <a:normAutofit fontScale="92500" lnSpcReduction="10000"/>
          </a:bodyPr>
          <a:lstStyle/>
          <a:p>
            <a:r>
              <a:rPr lang="fr-FR" dirty="0"/>
              <a:t>Laisser le délégataire libre sur le processus, lui laisser une place à la créativité dans le style de travail</a:t>
            </a:r>
          </a:p>
          <a:p>
            <a:r>
              <a:rPr lang="fr-FR" dirty="0"/>
              <a:t>Garder l’attention sur le résultat, pas sur le détail</a:t>
            </a:r>
          </a:p>
          <a:p>
            <a:r>
              <a:rPr lang="fr-FR" dirty="0"/>
              <a:t>S’adapter à l’exécutant-délégataire</a:t>
            </a:r>
          </a:p>
          <a:p>
            <a:r>
              <a:rPr lang="fr-FR" dirty="0"/>
              <a:t>Être patient : passer du temps avec son délégataire</a:t>
            </a:r>
          </a:p>
          <a:p>
            <a:r>
              <a:rPr lang="fr-FR" dirty="0"/>
              <a:t>Faire preuve de respect, de considération et de compréhension réciproque</a:t>
            </a:r>
          </a:p>
          <a:p>
            <a:pPr lvl="1"/>
            <a:r>
              <a:rPr lang="fr-FR" dirty="0"/>
              <a:t>Bien faire comprendre ses objectifs</a:t>
            </a:r>
          </a:p>
          <a:p>
            <a:pPr lvl="1"/>
            <a:r>
              <a:rPr lang="fr-FR" dirty="0"/>
              <a:t>Bien comprendre ce que le délégataire sait faire</a:t>
            </a:r>
          </a:p>
          <a:p>
            <a:r>
              <a:rPr lang="fr-FR" dirty="0"/>
              <a:t>Travailler dans la confiance réciproque</a:t>
            </a:r>
          </a:p>
          <a:p>
            <a:r>
              <a:rPr lang="fr-FR" dirty="0"/>
              <a:t>Mais ne pas le laisser faire à 100%</a:t>
            </a:r>
          </a:p>
          <a:p>
            <a:endParaRPr lang="fr-FR" dirty="0"/>
          </a:p>
        </p:txBody>
      </p:sp>
    </p:spTree>
    <p:extLst>
      <p:ext uri="{BB962C8B-B14F-4D97-AF65-F5344CB8AC3E}">
        <p14:creationId xmlns:p14="http://schemas.microsoft.com/office/powerpoint/2010/main" val="3485105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06BC88-7B2B-909A-A48B-13F588AF7F29}"/>
              </a:ext>
            </a:extLst>
          </p:cNvPr>
          <p:cNvSpPr>
            <a:spLocks noGrp="1"/>
          </p:cNvSpPr>
          <p:nvPr>
            <p:ph type="ctrTitle"/>
          </p:nvPr>
        </p:nvSpPr>
        <p:spPr/>
        <p:txBody>
          <a:bodyPr/>
          <a:lstStyle/>
          <a:p>
            <a:r>
              <a:rPr lang="fr-FR" dirty="0"/>
              <a:t>Élections CSE</a:t>
            </a:r>
          </a:p>
        </p:txBody>
      </p:sp>
      <p:sp>
        <p:nvSpPr>
          <p:cNvPr id="3" name="Sous-titre 2">
            <a:extLst>
              <a:ext uri="{FF2B5EF4-FFF2-40B4-BE49-F238E27FC236}">
                <a16:creationId xmlns:a16="http://schemas.microsoft.com/office/drawing/2014/main" id="{360C960D-DC7A-ABD2-352C-794ECD501DB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4016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4B9B18-2F20-B552-8E51-E9BADD26D9C0}"/>
              </a:ext>
            </a:extLst>
          </p:cNvPr>
          <p:cNvSpPr>
            <a:spLocks noGrp="1"/>
          </p:cNvSpPr>
          <p:nvPr>
            <p:ph type="title"/>
          </p:nvPr>
        </p:nvSpPr>
        <p:spPr/>
        <p:txBody>
          <a:bodyPr/>
          <a:lstStyle/>
          <a:p>
            <a:r>
              <a:rPr lang="fr-FR" dirty="0"/>
              <a:t>Urnes séparées</a:t>
            </a:r>
          </a:p>
        </p:txBody>
      </p:sp>
      <p:sp>
        <p:nvSpPr>
          <p:cNvPr id="8" name="Espace réservé du contenu 7">
            <a:extLst>
              <a:ext uri="{FF2B5EF4-FFF2-40B4-BE49-F238E27FC236}">
                <a16:creationId xmlns:a16="http://schemas.microsoft.com/office/drawing/2014/main" id="{1AE0BA95-0777-CD50-69A0-3D900710B7A6}"/>
              </a:ext>
            </a:extLst>
          </p:cNvPr>
          <p:cNvSpPr>
            <a:spLocks noGrp="1"/>
          </p:cNvSpPr>
          <p:nvPr>
            <p:ph idx="1"/>
          </p:nvPr>
        </p:nvSpPr>
        <p:spPr/>
        <p:txBody>
          <a:bodyPr/>
          <a:lstStyle/>
          <a:p>
            <a:pPr marL="0" indent="0" algn="ctr">
              <a:buNone/>
            </a:pPr>
            <a:r>
              <a:rPr lang="fr-FR" dirty="0">
                <a:hlinkClick r:id="rId2" action="ppaction://hlinkfile"/>
              </a:rPr>
              <a:t>Infographie</a:t>
            </a:r>
            <a:endParaRPr lang="fr-FR" dirty="0"/>
          </a:p>
        </p:txBody>
      </p:sp>
    </p:spTree>
    <p:extLst>
      <p:ext uri="{BB962C8B-B14F-4D97-AF65-F5344CB8AC3E}">
        <p14:creationId xmlns:p14="http://schemas.microsoft.com/office/powerpoint/2010/main" val="369079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1E66B5-22E9-CEF1-4D5A-C4F0BDD862AD}"/>
              </a:ext>
            </a:extLst>
          </p:cNvPr>
          <p:cNvSpPr>
            <a:spLocks noGrp="1"/>
          </p:cNvSpPr>
          <p:nvPr>
            <p:ph type="title"/>
          </p:nvPr>
        </p:nvSpPr>
        <p:spPr/>
        <p:txBody>
          <a:bodyPr/>
          <a:lstStyle/>
          <a:p>
            <a:r>
              <a:rPr lang="fr-FR" dirty="0"/>
              <a:t>CE = électeur</a:t>
            </a:r>
          </a:p>
        </p:txBody>
      </p:sp>
      <p:sp>
        <p:nvSpPr>
          <p:cNvPr id="3" name="Espace réservé du contenu 2">
            <a:extLst>
              <a:ext uri="{FF2B5EF4-FFF2-40B4-BE49-F238E27FC236}">
                <a16:creationId xmlns:a16="http://schemas.microsoft.com/office/drawing/2014/main" id="{26C39B40-0A66-15EA-61CE-346FE0D04694}"/>
              </a:ext>
            </a:extLst>
          </p:cNvPr>
          <p:cNvSpPr>
            <a:spLocks noGrp="1"/>
          </p:cNvSpPr>
          <p:nvPr>
            <p:ph idx="1"/>
          </p:nvPr>
        </p:nvSpPr>
        <p:spPr/>
        <p:txBody>
          <a:bodyPr/>
          <a:lstStyle/>
          <a:p>
            <a:r>
              <a:rPr lang="fr-FR" dirty="0"/>
              <a:t>Le chef d’établissement est électeur</a:t>
            </a:r>
          </a:p>
          <a:p>
            <a:r>
              <a:rPr lang="fr-FR" dirty="0"/>
              <a:t>Les dispositions du code du travail l’interdisant ont été déclarées inconstitutionnelles. Le code du travail a été modifié</a:t>
            </a:r>
          </a:p>
        </p:txBody>
      </p:sp>
    </p:spTree>
    <p:extLst>
      <p:ext uri="{BB962C8B-B14F-4D97-AF65-F5344CB8AC3E}">
        <p14:creationId xmlns:p14="http://schemas.microsoft.com/office/powerpoint/2010/main" val="924490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2CFDDEE-C0DB-1572-F4B9-0588F968002B}"/>
              </a:ext>
            </a:extLst>
          </p:cNvPr>
          <p:cNvSpPr>
            <a:spLocks noGrp="1"/>
          </p:cNvSpPr>
          <p:nvPr>
            <p:ph type="ctrTitle"/>
          </p:nvPr>
        </p:nvSpPr>
        <p:spPr/>
        <p:txBody>
          <a:bodyPr/>
          <a:lstStyle/>
          <a:p>
            <a:r>
              <a:rPr lang="fr-FR" dirty="0"/>
              <a:t>CC EPNL Consolidée</a:t>
            </a:r>
          </a:p>
        </p:txBody>
      </p:sp>
      <p:sp>
        <p:nvSpPr>
          <p:cNvPr id="5" name="Sous-titre 4">
            <a:extLst>
              <a:ext uri="{FF2B5EF4-FFF2-40B4-BE49-F238E27FC236}">
                <a16:creationId xmlns:a16="http://schemas.microsoft.com/office/drawing/2014/main" id="{0D12EE90-CC9E-E885-849A-7AC0CCF4CF37}"/>
              </a:ext>
            </a:extLst>
          </p:cNvPr>
          <p:cNvSpPr>
            <a:spLocks noGrp="1"/>
          </p:cNvSpPr>
          <p:nvPr>
            <p:ph type="subTitle" idx="1"/>
          </p:nvPr>
        </p:nvSpPr>
        <p:spPr/>
        <p:txBody>
          <a:bodyPr/>
          <a:lstStyle/>
          <a:p>
            <a:r>
              <a:rPr lang="fr-FR" dirty="0"/>
              <a:t>Version février 2023 </a:t>
            </a:r>
            <a:r>
              <a:rPr lang="fr-FR"/>
              <a:t>en ligne</a:t>
            </a:r>
          </a:p>
        </p:txBody>
      </p:sp>
    </p:spTree>
    <p:extLst>
      <p:ext uri="{BB962C8B-B14F-4D97-AF65-F5344CB8AC3E}">
        <p14:creationId xmlns:p14="http://schemas.microsoft.com/office/powerpoint/2010/main" val="233801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0D40FA-DA20-46C7-A595-B64B6B29AA3E}"/>
              </a:ext>
            </a:extLst>
          </p:cNvPr>
          <p:cNvSpPr>
            <a:spLocks noGrp="1"/>
          </p:cNvSpPr>
          <p:nvPr>
            <p:ph type="title"/>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932E536F-B105-65DD-C116-49178B9AE158}"/>
              </a:ext>
            </a:extLst>
          </p:cNvPr>
          <p:cNvSpPr>
            <a:spLocks noGrp="1"/>
          </p:cNvSpPr>
          <p:nvPr>
            <p:ph idx="1"/>
          </p:nvPr>
        </p:nvSpPr>
        <p:spPr/>
        <p:txBody>
          <a:bodyPr>
            <a:normAutofit/>
          </a:bodyPr>
          <a:lstStyle/>
          <a:p>
            <a:pPr algn="just">
              <a:spcBef>
                <a:spcPts val="1000"/>
              </a:spcBef>
              <a:buClr>
                <a:srgbClr val="D9D9D9"/>
              </a:buClr>
              <a:buSzPts val="2600"/>
            </a:pPr>
            <a:r>
              <a:rPr lang="fr-FR" sz="2800" dirty="0">
                <a:solidFill>
                  <a:schemeClr val="tx1"/>
                </a:solidFill>
              </a:rPr>
              <a:t>La délégation de pouvoir est un acte juridique par lequel une personne confie</a:t>
            </a:r>
            <a:r>
              <a:rPr lang="fr-FR" sz="2800" b="1" dirty="0">
                <a:solidFill>
                  <a:srgbClr val="FF0000"/>
                </a:solidFill>
              </a:rPr>
              <a:t> </a:t>
            </a:r>
            <a:r>
              <a:rPr lang="fr-FR" sz="2800" dirty="0">
                <a:solidFill>
                  <a:schemeClr val="tx1"/>
                </a:solidFill>
              </a:rPr>
              <a:t>une partie de ses pouvoirs au profit d’une personne qui dispose des moyens d’exercer ce pouvoir </a:t>
            </a:r>
          </a:p>
          <a:p>
            <a:pPr algn="just">
              <a:spcBef>
                <a:spcPts val="1000"/>
              </a:spcBef>
              <a:buClr>
                <a:srgbClr val="D9D9D9"/>
              </a:buClr>
              <a:buSzPts val="2600"/>
            </a:pPr>
            <a:r>
              <a:rPr lang="fr-FR" sz="2800" dirty="0">
                <a:solidFill>
                  <a:schemeClr val="tx1"/>
                </a:solidFill>
              </a:rPr>
              <a:t>Délégant : celui qui donne la délégation </a:t>
            </a:r>
          </a:p>
          <a:p>
            <a:pPr algn="just">
              <a:spcBef>
                <a:spcPts val="1000"/>
              </a:spcBef>
              <a:buClr>
                <a:srgbClr val="D9D9D9"/>
              </a:buClr>
              <a:buSzPts val="2600"/>
            </a:pPr>
            <a:r>
              <a:rPr lang="fr-FR" sz="2800" dirty="0">
                <a:solidFill>
                  <a:schemeClr val="tx1"/>
                </a:solidFill>
              </a:rPr>
              <a:t>Délégataire : celui qui reçoit la délégation</a:t>
            </a:r>
          </a:p>
        </p:txBody>
      </p:sp>
    </p:spTree>
    <p:extLst>
      <p:ext uri="{BB962C8B-B14F-4D97-AF65-F5344CB8AC3E}">
        <p14:creationId xmlns:p14="http://schemas.microsoft.com/office/powerpoint/2010/main" val="154330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E90D46-D884-738B-88D3-91DC7A3D0F31}"/>
              </a:ext>
            </a:extLst>
          </p:cNvPr>
          <p:cNvSpPr>
            <a:spLocks noGrp="1"/>
          </p:cNvSpPr>
          <p:nvPr>
            <p:ph type="title"/>
          </p:nvPr>
        </p:nvSpPr>
        <p:spPr/>
        <p:txBody>
          <a:bodyPr/>
          <a:lstStyle/>
          <a:p>
            <a:r>
              <a:rPr lang="fr-FR" dirty="0"/>
              <a:t>Deux principes</a:t>
            </a:r>
          </a:p>
        </p:txBody>
      </p:sp>
      <p:sp>
        <p:nvSpPr>
          <p:cNvPr id="3" name="Espace réservé du contenu 2">
            <a:extLst>
              <a:ext uri="{FF2B5EF4-FFF2-40B4-BE49-F238E27FC236}">
                <a16:creationId xmlns:a16="http://schemas.microsoft.com/office/drawing/2014/main" id="{E2F49DBA-DA69-24C9-2D93-566CE169B49B}"/>
              </a:ext>
            </a:extLst>
          </p:cNvPr>
          <p:cNvSpPr>
            <a:spLocks noGrp="1"/>
          </p:cNvSpPr>
          <p:nvPr>
            <p:ph idx="1"/>
          </p:nvPr>
        </p:nvSpPr>
        <p:spPr/>
        <p:txBody>
          <a:bodyPr/>
          <a:lstStyle/>
          <a:p>
            <a:pPr algn="just"/>
            <a:r>
              <a:rPr lang="fr-FR" dirty="0"/>
              <a:t>Non-immixtion de la part du délégant : Le délégant reste tenu à une obligation de vigilance, qui est de veiller à ce que le délégataire dispose toujours de la compétence, de l’autorité et des moyens pour réaliser sa mission. La responsabilité du délégant peut être mise en cause s’il manque à cette obligation envers le délégataire.</a:t>
            </a:r>
          </a:p>
          <a:p>
            <a:pPr algn="just"/>
            <a:r>
              <a:rPr lang="fr-FR" dirty="0"/>
              <a:t>Engagement de rendre compte</a:t>
            </a:r>
          </a:p>
        </p:txBody>
      </p:sp>
    </p:spTree>
    <p:extLst>
      <p:ext uri="{BB962C8B-B14F-4D97-AF65-F5344CB8AC3E}">
        <p14:creationId xmlns:p14="http://schemas.microsoft.com/office/powerpoint/2010/main" val="200762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347ADE-EE92-47C7-B287-BEAB8CDC9BAB}"/>
              </a:ext>
            </a:extLst>
          </p:cNvPr>
          <p:cNvSpPr>
            <a:spLocks noGrp="1"/>
          </p:cNvSpPr>
          <p:nvPr>
            <p:ph type="title"/>
          </p:nvPr>
        </p:nvSpPr>
        <p:spPr>
          <a:xfrm>
            <a:off x="838200" y="365125"/>
            <a:ext cx="10629900" cy="1325563"/>
          </a:xfrm>
        </p:spPr>
        <p:txBody>
          <a:bodyPr>
            <a:normAutofit/>
          </a:bodyPr>
          <a:lstStyle/>
          <a:p>
            <a:r>
              <a:rPr lang="fr-FR" dirty="0"/>
              <a:t>Les délégations données au CE</a:t>
            </a:r>
          </a:p>
        </p:txBody>
      </p:sp>
      <p:sp>
        <p:nvSpPr>
          <p:cNvPr id="3" name="Espace réservé du contenu 2">
            <a:extLst>
              <a:ext uri="{FF2B5EF4-FFF2-40B4-BE49-F238E27FC236}">
                <a16:creationId xmlns:a16="http://schemas.microsoft.com/office/drawing/2014/main" id="{7AA6C993-EDD8-4003-8F5F-8FFF95FAC81B}"/>
              </a:ext>
            </a:extLst>
          </p:cNvPr>
          <p:cNvSpPr>
            <a:spLocks noGrp="1"/>
          </p:cNvSpPr>
          <p:nvPr>
            <p:ph idx="1"/>
          </p:nvPr>
        </p:nvSpPr>
        <p:spPr>
          <a:xfrm>
            <a:off x="838200" y="1690687"/>
            <a:ext cx="10515600" cy="4802188"/>
          </a:xfrm>
        </p:spPr>
        <p:txBody>
          <a:bodyPr>
            <a:normAutofit/>
          </a:bodyPr>
          <a:lstStyle/>
          <a:p>
            <a:pPr marL="0" indent="0" algn="just">
              <a:buNone/>
            </a:pPr>
            <a:r>
              <a:rPr lang="fr-FR" dirty="0"/>
              <a:t>Par délibération du conseil d'administration de l'organisme de gestion, le chef d'établissement reçoit les délégations nécessaires à l'exercice de ses responsabilités dont il rend compte régulièrement.</a:t>
            </a:r>
          </a:p>
        </p:txBody>
      </p:sp>
    </p:spTree>
    <p:extLst>
      <p:ext uri="{BB962C8B-B14F-4D97-AF65-F5344CB8AC3E}">
        <p14:creationId xmlns:p14="http://schemas.microsoft.com/office/powerpoint/2010/main" val="50564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922644-C67E-4735-94F4-D973120098F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E5D3A7B-8BBC-49E6-ADCA-8E7FA0AFB663}"/>
              </a:ext>
            </a:extLst>
          </p:cNvPr>
          <p:cNvSpPr>
            <a:spLocks noGrp="1"/>
          </p:cNvSpPr>
          <p:nvPr>
            <p:ph idx="1"/>
          </p:nvPr>
        </p:nvSpPr>
        <p:spPr/>
        <p:txBody>
          <a:bodyPr>
            <a:normAutofit fontScale="92500" lnSpcReduction="20000"/>
          </a:bodyPr>
          <a:lstStyle/>
          <a:p>
            <a:pPr marL="0" indent="0" algn="just">
              <a:buNone/>
            </a:pPr>
            <a:r>
              <a:rPr lang="fr-FR" dirty="0"/>
              <a:t>Nécessité de rendre compte : malgré les délégations le président reste responsable , en qualité d’employeur, de l’application conforme du droit social.</a:t>
            </a:r>
          </a:p>
          <a:p>
            <a:pPr marL="0" indent="0" algn="just">
              <a:buNone/>
            </a:pPr>
            <a:endParaRPr lang="fr-FR" dirty="0"/>
          </a:p>
          <a:p>
            <a:pPr marL="0" indent="0" algn="just">
              <a:buNone/>
            </a:pPr>
            <a:r>
              <a:rPr lang="fr-FR" dirty="0"/>
              <a:t>Compte tenu des enjeux, il y a une réelle nécessité de formaliser ces délégations.</a:t>
            </a:r>
          </a:p>
          <a:p>
            <a:pPr algn="just"/>
            <a:endParaRPr lang="fr-FR" dirty="0"/>
          </a:p>
          <a:p>
            <a:pPr marL="0" indent="0" algn="just">
              <a:buNone/>
            </a:pPr>
            <a:r>
              <a:rPr lang="fr-FR" dirty="0"/>
              <a:t>Elles doivent faire l’objet d’une délibération du CA d’OGEC et être mentionnés sur le compte rendu correspondant.</a:t>
            </a:r>
          </a:p>
          <a:p>
            <a:pPr marL="0" indent="0" algn="just">
              <a:buNone/>
            </a:pPr>
            <a:endParaRPr lang="fr-FR" dirty="0"/>
          </a:p>
          <a:p>
            <a:pPr marL="0" indent="0" algn="just">
              <a:buNone/>
            </a:pPr>
            <a:r>
              <a:rPr lang="fr-FR" dirty="0"/>
              <a:t>Il faut garder en objectif la qualité des relations au quotidien qui passe par le respect des prérogatives données par ces délégations.</a:t>
            </a:r>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256280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55E580-2FE3-5B92-4D01-7F65CB2C7115}"/>
              </a:ext>
            </a:extLst>
          </p:cNvPr>
          <p:cNvSpPr>
            <a:spLocks noGrp="1"/>
          </p:cNvSpPr>
          <p:nvPr>
            <p:ph type="title"/>
          </p:nvPr>
        </p:nvSpPr>
        <p:spPr/>
        <p:txBody>
          <a:bodyPr/>
          <a:lstStyle/>
          <a:p>
            <a:r>
              <a:rPr lang="fr-FR" dirty="0"/>
              <a:t>Le Conseil d’administration</a:t>
            </a:r>
          </a:p>
        </p:txBody>
      </p:sp>
      <p:sp>
        <p:nvSpPr>
          <p:cNvPr id="3" name="Espace réservé du contenu 2">
            <a:extLst>
              <a:ext uri="{FF2B5EF4-FFF2-40B4-BE49-F238E27FC236}">
                <a16:creationId xmlns:a16="http://schemas.microsoft.com/office/drawing/2014/main" id="{E32DCC17-0B3F-D39F-F5CC-2F06CED97167}"/>
              </a:ext>
            </a:extLst>
          </p:cNvPr>
          <p:cNvSpPr>
            <a:spLocks noGrp="1"/>
          </p:cNvSpPr>
          <p:nvPr>
            <p:ph idx="1"/>
          </p:nvPr>
        </p:nvSpPr>
        <p:spPr/>
        <p:txBody>
          <a:bodyPr>
            <a:normAutofit fontScale="92500"/>
          </a:bodyPr>
          <a:lstStyle/>
          <a:p>
            <a:pPr algn="just"/>
            <a:r>
              <a:rPr lang="fr-FR" dirty="0"/>
              <a:t>Veille à l’application du code du travail et des accords collectifs </a:t>
            </a:r>
          </a:p>
          <a:p>
            <a:pPr algn="just"/>
            <a:r>
              <a:rPr lang="fr-FR" dirty="0"/>
              <a:t>Donne délégation au chef d'établissement pour la gestion des ressources humaines </a:t>
            </a:r>
          </a:p>
          <a:p>
            <a:pPr algn="just"/>
            <a:r>
              <a:rPr lang="fr-FR" dirty="0"/>
              <a:t>Autorise le président d'</a:t>
            </a:r>
            <a:r>
              <a:rPr lang="fr-FR" dirty="0" err="1"/>
              <a:t>Ogec</a:t>
            </a:r>
            <a:r>
              <a:rPr lang="fr-FR" dirty="0"/>
              <a:t> à déléguer au chef d'établissement la présidence du CSE</a:t>
            </a:r>
          </a:p>
          <a:p>
            <a:pPr algn="just"/>
            <a:r>
              <a:rPr lang="fr-FR" dirty="0"/>
              <a:t>Donne délégation au chef d'établissement pour gérer les relations avec les représentants du personnel, engager et mener les négociations obligatoires</a:t>
            </a:r>
          </a:p>
          <a:p>
            <a:pPr algn="just"/>
            <a:r>
              <a:rPr lang="fr-FR" dirty="0"/>
              <a:t>Valide le budget de formation proposé par le chef d'établissement</a:t>
            </a:r>
          </a:p>
          <a:p>
            <a:pPr algn="just"/>
            <a:r>
              <a:rPr lang="fr-FR" dirty="0"/>
              <a:t>Valide le choix de l'institution de prévoyance et de la mutuelle et le niveau de garanties </a:t>
            </a:r>
          </a:p>
          <a:p>
            <a:endParaRPr lang="fr-FR" dirty="0"/>
          </a:p>
        </p:txBody>
      </p:sp>
    </p:spTree>
    <p:extLst>
      <p:ext uri="{BB962C8B-B14F-4D97-AF65-F5344CB8AC3E}">
        <p14:creationId xmlns:p14="http://schemas.microsoft.com/office/powerpoint/2010/main" val="378142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88772-BE85-2613-54B9-CC3A88373EDA}"/>
              </a:ext>
            </a:extLst>
          </p:cNvPr>
          <p:cNvSpPr>
            <a:spLocks noGrp="1"/>
          </p:cNvSpPr>
          <p:nvPr>
            <p:ph type="title"/>
          </p:nvPr>
        </p:nvSpPr>
        <p:spPr/>
        <p:txBody>
          <a:bodyPr/>
          <a:lstStyle/>
          <a:p>
            <a:r>
              <a:rPr lang="fr-FR" dirty="0"/>
              <a:t>Le conseil d’administration</a:t>
            </a:r>
          </a:p>
        </p:txBody>
      </p:sp>
      <p:sp>
        <p:nvSpPr>
          <p:cNvPr id="3" name="Espace réservé du contenu 2">
            <a:extLst>
              <a:ext uri="{FF2B5EF4-FFF2-40B4-BE49-F238E27FC236}">
                <a16:creationId xmlns:a16="http://schemas.microsoft.com/office/drawing/2014/main" id="{FCE2C1C5-6954-35E4-4EB1-AA21A54D94F0}"/>
              </a:ext>
            </a:extLst>
          </p:cNvPr>
          <p:cNvSpPr>
            <a:spLocks noGrp="1"/>
          </p:cNvSpPr>
          <p:nvPr>
            <p:ph idx="1"/>
          </p:nvPr>
        </p:nvSpPr>
        <p:spPr/>
        <p:txBody>
          <a:bodyPr>
            <a:normAutofit fontScale="92500" lnSpcReduction="20000"/>
          </a:bodyPr>
          <a:lstStyle/>
          <a:p>
            <a:pPr algn="just"/>
            <a:r>
              <a:rPr lang="fr-FR" dirty="0"/>
              <a:t>Décide d’engager un procès en attaque ou en défense</a:t>
            </a:r>
          </a:p>
          <a:p>
            <a:pPr algn="just"/>
            <a:r>
              <a:rPr lang="fr-FR" dirty="0"/>
              <a:t>Procède à l’acquisition, la transformation ou l’aliénation de tous biens meubles et immeubles.</a:t>
            </a:r>
          </a:p>
          <a:p>
            <a:pPr algn="just"/>
            <a:r>
              <a:rPr lang="fr-FR" dirty="0"/>
              <a:t>Prend à bail les immeubles utiles à l’établissement scolaire</a:t>
            </a:r>
          </a:p>
          <a:p>
            <a:pPr algn="just"/>
            <a:r>
              <a:rPr lang="fr-FR" dirty="0"/>
              <a:t>Contracte les emprunts.</a:t>
            </a:r>
          </a:p>
          <a:p>
            <a:pPr algn="just"/>
            <a:r>
              <a:rPr lang="fr-FR" dirty="0"/>
              <a:t>Arrête le plan pluriannuel d’investissement</a:t>
            </a:r>
          </a:p>
          <a:p>
            <a:pPr algn="just"/>
            <a:r>
              <a:rPr lang="fr-FR" dirty="0"/>
              <a:t>Arrête les budgets annuels de fonctionnement et d’investissement</a:t>
            </a:r>
          </a:p>
          <a:p>
            <a:pPr algn="just"/>
            <a:r>
              <a:rPr lang="fr-FR" dirty="0"/>
              <a:t>Fixe les délégations de paiement, qui assurent le contrôle interne et la transparence financière.</a:t>
            </a:r>
          </a:p>
          <a:p>
            <a:pPr algn="just"/>
            <a:r>
              <a:rPr lang="fr-FR" dirty="0"/>
              <a:t>Fixe le montant des contributions des familles, les tarifs de la cantine, de la garderie, de l’étude, de l’internat</a:t>
            </a:r>
          </a:p>
        </p:txBody>
      </p:sp>
    </p:spTree>
    <p:extLst>
      <p:ext uri="{BB962C8B-B14F-4D97-AF65-F5344CB8AC3E}">
        <p14:creationId xmlns:p14="http://schemas.microsoft.com/office/powerpoint/2010/main" val="105420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7F59A-4064-8729-6B6E-8A3F1D7058BE}"/>
              </a:ext>
            </a:extLst>
          </p:cNvPr>
          <p:cNvSpPr>
            <a:spLocks noGrp="1"/>
          </p:cNvSpPr>
          <p:nvPr>
            <p:ph type="title"/>
          </p:nvPr>
        </p:nvSpPr>
        <p:spPr/>
        <p:txBody>
          <a:bodyPr/>
          <a:lstStyle/>
          <a:p>
            <a:r>
              <a:rPr lang="fr-FR" dirty="0"/>
              <a:t>Le Président</a:t>
            </a:r>
          </a:p>
        </p:txBody>
      </p:sp>
      <p:sp>
        <p:nvSpPr>
          <p:cNvPr id="3" name="Espace réservé du contenu 2">
            <a:extLst>
              <a:ext uri="{FF2B5EF4-FFF2-40B4-BE49-F238E27FC236}">
                <a16:creationId xmlns:a16="http://schemas.microsoft.com/office/drawing/2014/main" id="{8FF7340D-B9EF-8163-1437-70D82508196B}"/>
              </a:ext>
            </a:extLst>
          </p:cNvPr>
          <p:cNvSpPr>
            <a:spLocks noGrp="1"/>
          </p:cNvSpPr>
          <p:nvPr>
            <p:ph idx="1"/>
          </p:nvPr>
        </p:nvSpPr>
        <p:spPr/>
        <p:txBody>
          <a:bodyPr/>
          <a:lstStyle/>
          <a:p>
            <a:r>
              <a:rPr lang="fr-FR" dirty="0"/>
              <a:t>Participe aux derniers entretiens de recrutement</a:t>
            </a:r>
          </a:p>
          <a:p>
            <a:r>
              <a:rPr lang="fr-FR" dirty="0"/>
              <a:t>Co-signe les contrats de travail avec le chef d'établissement</a:t>
            </a:r>
          </a:p>
          <a:p>
            <a:r>
              <a:rPr lang="fr-FR" dirty="0"/>
              <a:t>Délègue au chef d'établissement la présidence du CSE</a:t>
            </a:r>
          </a:p>
          <a:p>
            <a:r>
              <a:rPr lang="fr-FR" dirty="0"/>
              <a:t>Donne son accord concernant les ruptures de contrat</a:t>
            </a:r>
          </a:p>
        </p:txBody>
      </p:sp>
    </p:spTree>
    <p:extLst>
      <p:ext uri="{BB962C8B-B14F-4D97-AF65-F5344CB8AC3E}">
        <p14:creationId xmlns:p14="http://schemas.microsoft.com/office/powerpoint/2010/main" val="233062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31D762-320B-F579-8771-4413474FAE50}"/>
              </a:ext>
            </a:extLst>
          </p:cNvPr>
          <p:cNvSpPr>
            <a:spLocks noGrp="1"/>
          </p:cNvSpPr>
          <p:nvPr>
            <p:ph type="title"/>
          </p:nvPr>
        </p:nvSpPr>
        <p:spPr/>
        <p:txBody>
          <a:bodyPr/>
          <a:lstStyle/>
          <a:p>
            <a:r>
              <a:rPr lang="fr-FR" dirty="0"/>
              <a:t>Le Chef d’établissement </a:t>
            </a:r>
          </a:p>
        </p:txBody>
      </p:sp>
      <p:sp>
        <p:nvSpPr>
          <p:cNvPr id="3" name="Espace réservé du contenu 2">
            <a:extLst>
              <a:ext uri="{FF2B5EF4-FFF2-40B4-BE49-F238E27FC236}">
                <a16:creationId xmlns:a16="http://schemas.microsoft.com/office/drawing/2014/main" id="{AE6044FF-A60A-F433-96D1-3B48AC941113}"/>
              </a:ext>
            </a:extLst>
          </p:cNvPr>
          <p:cNvSpPr>
            <a:spLocks noGrp="1"/>
          </p:cNvSpPr>
          <p:nvPr>
            <p:ph idx="1"/>
          </p:nvPr>
        </p:nvSpPr>
        <p:spPr/>
        <p:txBody>
          <a:bodyPr>
            <a:normAutofit fontScale="92500" lnSpcReduction="20000"/>
          </a:bodyPr>
          <a:lstStyle/>
          <a:p>
            <a:pPr marL="0" indent="0" algn="just">
              <a:buNone/>
            </a:pPr>
            <a:r>
              <a:rPr lang="fr-FR" dirty="0"/>
              <a:t>• Participe à l'élaboration de l’ordre du jour de toutes les réunions de l'organisme de gestion ;</a:t>
            </a:r>
          </a:p>
          <a:p>
            <a:pPr marL="0" indent="0" algn="just">
              <a:buNone/>
            </a:pPr>
            <a:r>
              <a:rPr lang="fr-FR" dirty="0"/>
              <a:t>• Participe à toutes les réunions de l’organisme de gestion. Il peut être invité à se retirer le temps d’une délibération relative à son contrat de travail ;</a:t>
            </a:r>
          </a:p>
          <a:p>
            <a:pPr marL="0" indent="0" algn="just">
              <a:buNone/>
            </a:pPr>
            <a:r>
              <a:rPr lang="fr-FR" dirty="0"/>
              <a:t>• Propose, ordonnance et exécute le budget ;</a:t>
            </a:r>
          </a:p>
          <a:p>
            <a:pPr marL="0" indent="0" algn="just">
              <a:buNone/>
            </a:pPr>
            <a:r>
              <a:rPr lang="fr-FR" dirty="0"/>
              <a:t>• Reçoit délégation de signature pour les opérations postales et bancaires sur tous les comptes ouverts dans l'établissement selon les modalités fixées par le conseil d'administration ;</a:t>
            </a:r>
          </a:p>
          <a:p>
            <a:pPr marL="0" indent="0" algn="just">
              <a:buNone/>
            </a:pPr>
            <a:r>
              <a:rPr lang="fr-FR" dirty="0"/>
              <a:t>• Recrute dans la limite des postes définis au budget, toute personne salariée de l'établissement ; </a:t>
            </a:r>
          </a:p>
          <a:p>
            <a:pPr marL="0" indent="0" algn="just">
              <a:buNone/>
            </a:pPr>
            <a:r>
              <a:rPr lang="fr-FR" dirty="0"/>
              <a:t>• Cosigne, ès qualités, avec le président de l'organisme de gestion, les contrats de travail ;</a:t>
            </a:r>
          </a:p>
        </p:txBody>
      </p:sp>
    </p:spTree>
    <p:extLst>
      <p:ext uri="{BB962C8B-B14F-4D97-AF65-F5344CB8AC3E}">
        <p14:creationId xmlns:p14="http://schemas.microsoft.com/office/powerpoint/2010/main" val="344986445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1061</Words>
  <Application>Microsoft Macintosh PowerPoint</Application>
  <PresentationFormat>Grand écran</PresentationFormat>
  <Paragraphs>102</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Les délégations du CE</vt:lpstr>
      <vt:lpstr>Définitions</vt:lpstr>
      <vt:lpstr>Deux principes</vt:lpstr>
      <vt:lpstr>Les délégations données au CE</vt:lpstr>
      <vt:lpstr>Présentation PowerPoint</vt:lpstr>
      <vt:lpstr>Le Conseil d’administration</vt:lpstr>
      <vt:lpstr>Le conseil d’administration</vt:lpstr>
      <vt:lpstr>Le Président</vt:lpstr>
      <vt:lpstr>Le Chef d’établissement </vt:lpstr>
      <vt:lpstr>Le Chef d’établissement</vt:lpstr>
      <vt:lpstr>Quand le CE délègue</vt:lpstr>
      <vt:lpstr>Présentation PowerPoint</vt:lpstr>
      <vt:lpstr>Présentation PowerPoint</vt:lpstr>
      <vt:lpstr>La délégation en 7 étapes</vt:lpstr>
      <vt:lpstr>Accepter que le travail soit fait autrement</vt:lpstr>
      <vt:lpstr>Élections CSE</vt:lpstr>
      <vt:lpstr>Urnes séparées</vt:lpstr>
      <vt:lpstr>CE = électeur</vt:lpstr>
      <vt:lpstr>CC EPNL Consolidée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délégations du CE</dc:title>
  <dc:creator>Denis LE MORZADEC</dc:creator>
  <cp:lastModifiedBy>Christelle BOHOTINEANU</cp:lastModifiedBy>
  <cp:revision>3</cp:revision>
  <dcterms:created xsi:type="dcterms:W3CDTF">2023-03-17T14:26:44Z</dcterms:created>
  <dcterms:modified xsi:type="dcterms:W3CDTF">2023-03-22T11:20:06Z</dcterms:modified>
</cp:coreProperties>
</file>